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6" r:id="rId3"/>
    <p:sldId id="258" r:id="rId4"/>
    <p:sldId id="259" r:id="rId5"/>
    <p:sldId id="267" r:id="rId6"/>
    <p:sldId id="268" r:id="rId7"/>
    <p:sldId id="271" r:id="rId8"/>
    <p:sldId id="270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2E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47"/>
    <p:restoredTop sz="93792" autoAdjust="0"/>
  </p:normalViewPr>
  <p:slideViewPr>
    <p:cSldViewPr snapToGrid="0" snapToObjects="1" showGuides="1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E221F-C30F-B74B-B592-2F3116977F7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B3FF3-4E02-7C47-AA2D-7B94BACA2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B3FF3-4E02-7C47-AA2D-7B94BACA27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0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B3FF3-4E02-7C47-AA2D-7B94BACA27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7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B3FF3-4E02-7C47-AA2D-7B94BACA27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1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B3FF3-4E02-7C47-AA2D-7B94BACA27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9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1F5B2-4F5B-1745-89A5-54F61A5AA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8208CE-45F6-2140-B746-E555958E9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32A6BA-B218-DE49-B005-EBDC5B9C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E34251-8E7E-084C-8776-584838FE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B9C474-7E54-774A-9ABC-3AC3B602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7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B2C0C-DE5C-D14E-89C3-E7EA02D0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068733-9972-C34B-9F20-922E89332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7E3879-92DA-6944-8E11-73E8C4D9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847023-F420-3B42-B399-45C0B964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F1BD77-C0C5-7848-9BAD-89B84B58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7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285EDED-C882-3E41-8C22-9C5D6F893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81E8DF7-3BCB-D84D-8515-A5ACBB6F4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C7DAB9-ECAA-C44E-BB90-37DC751E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8B8087-2B05-7F4C-A595-4714AB63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F32689-5875-D546-9479-DFFD2EAD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405E96-7A41-1445-8BE6-557320DA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529DD0-E002-ED48-BF6D-3611F9AE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83C18F-C484-174C-BFD6-C8833AE6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62616A-8E83-C84B-A01D-2BA32BB3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81A861-3BCF-FC41-B1F2-DA4BCE4D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6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48B2B-9A36-594C-8D47-14F16A7A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BD16F0-B196-974E-A74C-2AF30D0EB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82B03A-34AC-8A4D-821F-4EDDCC2C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2E3F0C-89D3-BB48-9D75-851FE290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585A85-4135-C947-8750-8204DD9A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19986-219A-254F-9D6A-DB7EA415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5DF057-6C91-FC4A-9AF5-6CA9D8BCB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FADA9E8-97CB-3B40-B379-09941CF1E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51EA89-5136-7544-A4DA-8A3507CC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903674-8C71-214C-AF91-FA4E659B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FB5809-DCCA-8B43-81C2-952E050B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8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28F79-0ED0-344C-9186-D5BBB8EE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20B1A6-2914-0740-BC05-1CE9A523D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22E658-BF78-6C4E-8E62-C6A199693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B222C35-9146-1C45-98CB-203D5FB10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37C52E8-8764-8343-8B73-34DD42EAC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99E6B8-D085-304A-BF53-213A6FEE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18F615B-13AE-B24E-BAD5-89C91CFE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74E1F94-F35F-7C42-88AB-4494C7B4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3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40BC4-04E2-C046-9A2A-B3A3E16C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4AB9A8D-B258-B44E-95C0-EEDF68CF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D1CEEBC-1BCB-044F-BD04-8DDBB222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4FFE9B-80B2-4546-80AC-3B93E01D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9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C709CF2-DCA5-E94B-BB73-3DE697AC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35E2328-A4B4-F648-8126-24460289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857886-5FBB-3E47-9918-A0D00A48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DC67D-4B04-F247-8D24-049F2B71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716AB8-CF2C-CE4B-8A65-27A38568A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7420CC-1D67-1444-81EC-A09060E26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8F2C9E-147F-D647-9779-8779F3D8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E122DF-934E-6B47-BF3F-A90C7915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5A6B2D-7632-5144-8A6F-6924884B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2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9BC58F-FFF0-BF4D-A434-F4D48710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46B8F5D-4537-CC4F-8841-83E545205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CF85D5-8F5A-5340-9B37-91B4952C7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88AD7E-D111-4C47-A13B-41046D99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549276-D614-0742-B8F4-1F5A3303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903033-5BD3-424B-941E-F5C0E102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5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0C739-E8C0-194B-80D2-2B360208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6F8AF4-E4BF-954E-9623-005C78240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394842-43A1-1648-AAFD-B9224ECDD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D925-0C14-684A-95E8-075EE568692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2B1AB-2D63-6244-8A96-533D068DE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C03F20-9A65-F149-8142-31EB74302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ED6C-606C-2E49-9666-CE2568D8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0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er@crpt.ru" TargetMode="External"/><Relationship Id="rId4" Type="http://schemas.openxmlformats.org/officeDocument/2006/relationships/hyperlink" Target="https://&#1095;&#1077;&#1089;&#1090;&#1085;&#1099;&#1081;&#1079;&#1085;&#1072;&#1082;.&#1088;&#1092;/upload/%D0%A8%D0%B0%D0%B1%D0%BB%D0%BE%D0%BD%20%D0%BF%D0%B8%D1%81%D1%8C%D0%BC%D0%B0%20%D0%B2%D1%81%D1%82%D1%83%D0%BF%D0%BB%D0%B5%D0%BD%D0%B8%D1%8F%20%D0%B2%20%D0%A0%D0%93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xmlns="" id="{508E26DF-73C4-0645-9F43-45EA37A4A9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035" y="9940"/>
            <a:ext cx="6077930" cy="6858000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xmlns="" id="{5C94BD7C-F90D-2B44-8A93-5141BF0795D1}"/>
              </a:ext>
            </a:extLst>
          </p:cNvPr>
          <p:cNvSpPr/>
          <p:nvPr/>
        </p:nvSpPr>
        <p:spPr>
          <a:xfrm>
            <a:off x="9035" y="0"/>
            <a:ext cx="6095999" cy="686794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A68F0F39-5111-C047-96A2-878B70AFCB0D}"/>
              </a:ext>
            </a:extLst>
          </p:cNvPr>
          <p:cNvSpPr/>
          <p:nvPr/>
        </p:nvSpPr>
        <p:spPr>
          <a:xfrm>
            <a:off x="703561" y="1968604"/>
            <a:ext cx="40962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Пива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0ECAADBA-EFF2-FF48-A740-4A7B70EF9FFE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4096288" cy="0"/>
          </a:xfrm>
          <a:prstGeom prst="line">
            <a:avLst/>
          </a:prstGeom>
          <a:ln w="412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6CB51033-8E8A-8D46-A2B1-28D9DAD2A4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1" y="5481565"/>
            <a:ext cx="3920996" cy="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0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3B0B7B4-D3F6-F643-A409-E3D1EB9DC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3621"/>
            <a:ext cx="12192000" cy="5850758"/>
          </a:xfrm>
          <a:prstGeom prst="rect">
            <a:avLst/>
          </a:prstGeom>
        </p:spPr>
      </p:pic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0322C4B0-2D5C-B747-B96E-7945A602DBCE}"/>
              </a:ext>
            </a:extLst>
          </p:cNvPr>
          <p:cNvSpPr/>
          <p:nvPr/>
        </p:nvSpPr>
        <p:spPr>
          <a:xfrm>
            <a:off x="6096000" y="359999"/>
            <a:ext cx="5240563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Региональные особенности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xmlns="" id="{8458BC03-AA81-324F-84AA-FDE0B974E115}"/>
              </a:ext>
            </a:extLst>
          </p:cNvPr>
          <p:cNvSpPr/>
          <p:nvPr/>
        </p:nvSpPr>
        <p:spPr>
          <a:xfrm>
            <a:off x="6096000" y="1641289"/>
            <a:ext cx="5240563" cy="3575422"/>
          </a:xfrm>
          <a:prstGeom prst="roundRect">
            <a:avLst>
              <a:gd name="adj" fmla="val 8275"/>
            </a:avLst>
          </a:prstGeom>
          <a:solidFill>
            <a:srgbClr val="6D6E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x-none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Региональный бюджет – получатель 100% акциза на Пиво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x-none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Нелегальный оборот снижает </a:t>
            </a:r>
            <a:r>
              <a:rPr lang="x-none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сбор акциз</a:t>
            </a:r>
            <a:r>
              <a:rPr lang="ru-RU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ов</a:t>
            </a:r>
            <a:r>
              <a:rPr lang="x-none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x-none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региональный бюджет</a:t>
            </a:r>
          </a:p>
          <a:p>
            <a:pPr marL="285750" indent="-285750">
              <a:buBlip>
                <a:blip r:embed="rId4"/>
              </a:buBlip>
            </a:pP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x-none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Один из трендов нелегального </a:t>
            </a:r>
            <a:r>
              <a:rPr lang="x-none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оборота:</a:t>
            </a: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Н</a:t>
            </a:r>
            <a:r>
              <a:rPr lang="x-none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еучтенное </a:t>
            </a:r>
            <a:r>
              <a:rPr lang="x-none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производство, без </a:t>
            </a:r>
            <a:r>
              <a:rPr lang="x-none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уплаты акцизов</a:t>
            </a: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x-none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Беспрепятственная реализация </a:t>
            </a: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нелегальной</a:t>
            </a:r>
            <a:r>
              <a:rPr lang="x-none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x-none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продукции в опте и рознице</a:t>
            </a:r>
          </a:p>
        </p:txBody>
      </p:sp>
    </p:spTree>
    <p:extLst>
      <p:ext uri="{BB962C8B-B14F-4D97-AF65-F5344CB8AC3E}">
        <p14:creationId xmlns:p14="http://schemas.microsoft.com/office/powerpoint/2010/main" val="113684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xmlns="" id="{27FD328F-BD14-FB45-8ADA-32B7342707A5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Защита рынка от нелегальной продукции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2252B3-1EC3-944D-933E-E1748F304A5C}"/>
              </a:ext>
            </a:extLst>
          </p:cNvPr>
          <p:cNvSpPr/>
          <p:nvPr/>
        </p:nvSpPr>
        <p:spPr>
          <a:xfrm>
            <a:off x="516000" y="4419996"/>
            <a:ext cx="2639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каждой единицы продукции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61FCA2-15C0-DD4C-A182-B49A31186A91}"/>
              </a:ext>
            </a:extLst>
          </p:cNvPr>
          <p:cNvSpPr/>
          <p:nvPr/>
        </p:nvSpPr>
        <p:spPr>
          <a:xfrm>
            <a:off x="3356082" y="4419996"/>
            <a:ext cx="2639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цепоч</a:t>
            </a:r>
            <a:r>
              <a:rPr lang="ru-RU" sz="2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ек</a:t>
            </a:r>
            <a:r>
              <a:rPr lang="x-none" sz="200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x-none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поставок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946A13-38E1-ED4B-9E8A-2D31DF14CB43}"/>
              </a:ext>
            </a:extLst>
          </p:cNvPr>
          <p:cNvSpPr/>
          <p:nvPr/>
        </p:nvSpPr>
        <p:spPr>
          <a:xfrm>
            <a:off x="6196164" y="4419996"/>
            <a:ext cx="2639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выбытия из оборота </a:t>
            </a:r>
            <a:r>
              <a:rPr lang="x-none" sz="200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каждой единиц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ы товаров</a:t>
            </a:r>
            <a:endParaRPr lang="x-none" sz="2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E9DA58-D86D-8643-9793-CBE794D1E1DE}"/>
              </a:ext>
            </a:extLst>
          </p:cNvPr>
          <p:cNvSpPr/>
          <p:nvPr/>
        </p:nvSpPr>
        <p:spPr>
          <a:xfrm>
            <a:off x="9036246" y="4419996"/>
            <a:ext cx="2639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качества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</a:t>
            </a:r>
            <a:r>
              <a:rPr lang="x-none" sz="200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x-none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сроков годности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2F88CA-4CB6-0D43-B924-F309D2727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877" y="2400440"/>
            <a:ext cx="1440000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83DF192-881B-864A-A920-035904C46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959" y="2400440"/>
            <a:ext cx="1440000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A58C362-4C49-AE4C-A06C-8D2F64F3C5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041" y="2400440"/>
            <a:ext cx="1440000" cy="14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215593D-D3F4-1048-A995-6350636093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6123" y="2400440"/>
            <a:ext cx="1440000" cy="1440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CAC2230-74E9-514A-B0C5-151755FF2C0F}"/>
              </a:ext>
            </a:extLst>
          </p:cNvPr>
          <p:cNvCxnSpPr>
            <a:cxnSpLocks/>
          </p:cNvCxnSpPr>
          <p:nvPr/>
        </p:nvCxnSpPr>
        <p:spPr>
          <a:xfrm>
            <a:off x="1295877" y="4189240"/>
            <a:ext cx="1080000" cy="0"/>
          </a:xfrm>
          <a:prstGeom prst="line">
            <a:avLst/>
          </a:prstGeom>
          <a:ln w="63500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05EF88E-349D-2D48-9BCD-1693BCD3663F}"/>
              </a:ext>
            </a:extLst>
          </p:cNvPr>
          <p:cNvCxnSpPr>
            <a:cxnSpLocks/>
          </p:cNvCxnSpPr>
          <p:nvPr/>
        </p:nvCxnSpPr>
        <p:spPr>
          <a:xfrm>
            <a:off x="4135959" y="4189240"/>
            <a:ext cx="1080000" cy="0"/>
          </a:xfrm>
          <a:prstGeom prst="line">
            <a:avLst/>
          </a:prstGeom>
          <a:ln w="63500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E5F2402-EB02-3A41-BB8A-571BFCE42680}"/>
              </a:ext>
            </a:extLst>
          </p:cNvPr>
          <p:cNvCxnSpPr>
            <a:cxnSpLocks/>
          </p:cNvCxnSpPr>
          <p:nvPr/>
        </p:nvCxnSpPr>
        <p:spPr>
          <a:xfrm>
            <a:off x="6976041" y="4189240"/>
            <a:ext cx="1080000" cy="0"/>
          </a:xfrm>
          <a:prstGeom prst="line">
            <a:avLst/>
          </a:prstGeom>
          <a:ln w="63500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5BC222E-0BF0-624A-B767-51D0500F4BBF}"/>
              </a:ext>
            </a:extLst>
          </p:cNvPr>
          <p:cNvCxnSpPr>
            <a:cxnSpLocks/>
          </p:cNvCxnSpPr>
          <p:nvPr/>
        </p:nvCxnSpPr>
        <p:spPr>
          <a:xfrm>
            <a:off x="9816123" y="4189240"/>
            <a:ext cx="1080000" cy="0"/>
          </a:xfrm>
          <a:prstGeom prst="line">
            <a:avLst/>
          </a:prstGeom>
          <a:ln w="63500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9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F625B5-93ED-2545-B74B-432CEEE7E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xmlns="" id="{25556F82-032A-D84B-8B02-FE7AAEA448E5}"/>
              </a:ext>
            </a:extLst>
          </p:cNvPr>
          <p:cNvSpPr/>
          <p:nvPr/>
        </p:nvSpPr>
        <p:spPr>
          <a:xfrm>
            <a:off x="5340926" y="359999"/>
            <a:ext cx="6335074" cy="90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 маркировки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 Знак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6E91D1-E157-254A-B84C-EF548D6C5A6E}"/>
              </a:ext>
            </a:extLst>
          </p:cNvPr>
          <p:cNvSpPr/>
          <p:nvPr/>
        </p:nvSpPr>
        <p:spPr>
          <a:xfrm>
            <a:off x="5340927" y="1596854"/>
            <a:ext cx="633507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Blip>
                <a:blip r:embed="rId3"/>
              </a:buBlip>
            </a:pP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маркировки продукции используется цифровые средства идентификации – </a:t>
            </a:r>
            <a:r>
              <a:rPr lang="en-US" sz="2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DataMatrix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Технические решения для производителя, поддерживают существующий технологический процесс.</a:t>
            </a:r>
          </a:p>
          <a:p>
            <a:pPr marL="342900" indent="-342900">
              <a:spcAft>
                <a:spcPts val="1000"/>
              </a:spcAft>
              <a:buBlip>
                <a:blip r:embed="rId3"/>
              </a:buBlip>
            </a:pPr>
            <a:r>
              <a:rPr lang="ru-RU" sz="2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Прослеживаемость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продукции построена на использовании Универсальных передаточных документов. Оптимальная стоимость решения для опта и розницы.</a:t>
            </a:r>
          </a:p>
          <a:p>
            <a:pPr marL="342900" indent="-342900">
              <a:spcAft>
                <a:spcPts val="1000"/>
              </a:spcAft>
              <a:buBlip>
                <a:blip r:embed="rId3"/>
              </a:buBlip>
            </a:pP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Продажи Пива потребителям регистрируются с помощью ККТ. Не требуется переоснащение для розницы.</a:t>
            </a:r>
          </a:p>
          <a:p>
            <a:pPr marL="342900" indent="-342900">
              <a:spcAft>
                <a:spcPts val="1000"/>
              </a:spcAft>
              <a:buBlip>
                <a:blip r:embed="rId3"/>
              </a:buBlip>
            </a:pP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Потребители мотивированы получать информацию о маркированной продукции, и сообщать в надзорные органы о нарушениях</a:t>
            </a:r>
          </a:p>
        </p:txBody>
      </p:sp>
    </p:spTree>
    <p:extLst>
      <p:ext uri="{BB962C8B-B14F-4D97-AF65-F5344CB8AC3E}">
        <p14:creationId xmlns:p14="http://schemas.microsoft.com/office/powerpoint/2010/main" val="354725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xmlns="" id="{25556F82-032A-D84B-8B02-FE7AAEA448E5}"/>
              </a:ext>
            </a:extLst>
          </p:cNvPr>
          <p:cNvSpPr/>
          <p:nvPr/>
        </p:nvSpPr>
        <p:spPr>
          <a:xfrm>
            <a:off x="516000" y="359999"/>
            <a:ext cx="5580000" cy="90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 защиты региональных рынков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6E91D1-E157-254A-B84C-EF548D6C5A6E}"/>
              </a:ext>
            </a:extLst>
          </p:cNvPr>
          <p:cNvSpPr/>
          <p:nvPr/>
        </p:nvSpPr>
        <p:spPr>
          <a:xfrm>
            <a:off x="516001" y="2216785"/>
            <a:ext cx="55800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Blip>
                <a:blip r:embed="rId2"/>
              </a:buBlip>
            </a:pP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Мониторинг региональных производителей</a:t>
            </a:r>
          </a:p>
          <a:p>
            <a:pPr marL="342900" indent="-342900">
              <a:spcAft>
                <a:spcPts val="1000"/>
              </a:spcAft>
              <a:buBlip>
                <a:blip r:embed="rId2"/>
              </a:buBlip>
            </a:pP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Мониторинг цепочек поставок продукции, в том числе в/из других регионов</a:t>
            </a:r>
          </a:p>
          <a:p>
            <a:pPr marL="342900" indent="-342900">
              <a:spcAft>
                <a:spcPts val="1000"/>
              </a:spcAft>
              <a:buBlip>
                <a:blip r:embed="rId2"/>
              </a:buBlip>
            </a:pP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розничных продаж в целях выявления нелегальной продукции</a:t>
            </a:r>
          </a:p>
          <a:p>
            <a:pPr marL="342900" indent="-342900">
              <a:spcAft>
                <a:spcPts val="1000"/>
              </a:spcAft>
              <a:buBlip>
                <a:blip r:embed="rId2"/>
              </a:buBlip>
            </a:pP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Привлечение активных граждан и общественных организаций  к выявлению нелегальной продукции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5E043550-3BFB-C24B-83A9-5DE269DF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587" y="734037"/>
            <a:ext cx="3859186" cy="538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xmlns="" id="{25556F82-032A-D84B-8B02-FE7AAEA448E5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Эксперимент по маркировке Пива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D70814-4212-D34F-A15A-A76167D6CC6B}"/>
              </a:ext>
            </a:extLst>
          </p:cNvPr>
          <p:cNvSpPr/>
          <p:nvPr/>
        </p:nvSpPr>
        <p:spPr>
          <a:xfrm>
            <a:off x="8041986" y="535333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 эксперимента</a:t>
            </a:r>
          </a:p>
        </p:txBody>
      </p:sp>
      <p:cxnSp>
        <p:nvCxnSpPr>
          <p:cNvPr id="91" name="Straight Connector 198">
            <a:extLst>
              <a:ext uri="{FF2B5EF4-FFF2-40B4-BE49-F238E27FC236}">
                <a16:creationId xmlns:a16="http://schemas.microsoft.com/office/drawing/2014/main" xmlns="" id="{9CD8E016-AA96-5447-9409-0A80342D16CD}"/>
              </a:ext>
            </a:extLst>
          </p:cNvPr>
          <p:cNvCxnSpPr>
            <a:cxnSpLocks/>
          </p:cNvCxnSpPr>
          <p:nvPr/>
        </p:nvCxnSpPr>
        <p:spPr>
          <a:xfrm>
            <a:off x="2111222" y="2261274"/>
            <a:ext cx="0" cy="3821766"/>
          </a:xfrm>
          <a:prstGeom prst="line">
            <a:avLst/>
          </a:prstGeom>
          <a:ln w="25400">
            <a:solidFill>
              <a:srgbClr val="F6F52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C5DB6A72-F42D-8448-B1D7-9C2A1D2D6705}"/>
              </a:ext>
            </a:extLst>
          </p:cNvPr>
          <p:cNvCxnSpPr>
            <a:cxnSpLocks/>
          </p:cNvCxnSpPr>
          <p:nvPr/>
        </p:nvCxnSpPr>
        <p:spPr>
          <a:xfrm>
            <a:off x="6869021" y="2261274"/>
            <a:ext cx="0" cy="3821766"/>
          </a:xfrm>
          <a:prstGeom prst="line">
            <a:avLst/>
          </a:prstGeom>
          <a:ln w="12700">
            <a:solidFill>
              <a:srgbClr val="6D6E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06AD5BBB-2001-244B-86FA-37FA1CA41627}"/>
              </a:ext>
            </a:extLst>
          </p:cNvPr>
          <p:cNvCxnSpPr>
            <a:cxnSpLocks/>
          </p:cNvCxnSpPr>
          <p:nvPr/>
        </p:nvCxnSpPr>
        <p:spPr>
          <a:xfrm>
            <a:off x="2602010" y="2261274"/>
            <a:ext cx="0" cy="382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B14B374A-DC02-D54E-8637-562B016F0189}"/>
              </a:ext>
            </a:extLst>
          </p:cNvPr>
          <p:cNvCxnSpPr>
            <a:cxnSpLocks/>
          </p:cNvCxnSpPr>
          <p:nvPr/>
        </p:nvCxnSpPr>
        <p:spPr>
          <a:xfrm>
            <a:off x="3659671" y="2261274"/>
            <a:ext cx="0" cy="3821766"/>
          </a:xfrm>
          <a:prstGeom prst="line">
            <a:avLst/>
          </a:prstGeom>
          <a:ln w="25400">
            <a:solidFill>
              <a:srgbClr val="F6F52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898C088F-E74F-7C45-BDEB-60E076AB3D51}"/>
              </a:ext>
            </a:extLst>
          </p:cNvPr>
          <p:cNvCxnSpPr>
            <a:cxnSpLocks/>
          </p:cNvCxnSpPr>
          <p:nvPr/>
        </p:nvCxnSpPr>
        <p:spPr>
          <a:xfrm>
            <a:off x="4735516" y="2261274"/>
            <a:ext cx="0" cy="3821766"/>
          </a:xfrm>
          <a:prstGeom prst="line">
            <a:avLst/>
          </a:prstGeom>
          <a:ln w="25400">
            <a:solidFill>
              <a:srgbClr val="F6F52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28AD1CB6-2471-734D-A107-E25F6779A715}"/>
              </a:ext>
            </a:extLst>
          </p:cNvPr>
          <p:cNvCxnSpPr>
            <a:cxnSpLocks/>
          </p:cNvCxnSpPr>
          <p:nvPr/>
        </p:nvCxnSpPr>
        <p:spPr>
          <a:xfrm>
            <a:off x="5802268" y="2261274"/>
            <a:ext cx="0" cy="382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CBC2374B-CC3B-534C-AC5D-3857A1543D9C}"/>
              </a:ext>
            </a:extLst>
          </p:cNvPr>
          <p:cNvCxnSpPr>
            <a:cxnSpLocks/>
          </p:cNvCxnSpPr>
          <p:nvPr/>
        </p:nvCxnSpPr>
        <p:spPr>
          <a:xfrm>
            <a:off x="7935773" y="2261274"/>
            <a:ext cx="0" cy="382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7AA76CD4-33DB-874C-890E-9D6E570DA6C9}"/>
              </a:ext>
            </a:extLst>
          </p:cNvPr>
          <p:cNvCxnSpPr>
            <a:cxnSpLocks/>
          </p:cNvCxnSpPr>
          <p:nvPr/>
        </p:nvCxnSpPr>
        <p:spPr>
          <a:xfrm>
            <a:off x="9002526" y="2261274"/>
            <a:ext cx="0" cy="382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96A96022-F5FF-8243-95BA-DD35CA0D4153}"/>
              </a:ext>
            </a:extLst>
          </p:cNvPr>
          <p:cNvCxnSpPr>
            <a:cxnSpLocks/>
          </p:cNvCxnSpPr>
          <p:nvPr/>
        </p:nvCxnSpPr>
        <p:spPr>
          <a:xfrm>
            <a:off x="10069279" y="2261274"/>
            <a:ext cx="0" cy="3821766"/>
          </a:xfrm>
          <a:prstGeom prst="line">
            <a:avLst/>
          </a:prstGeom>
          <a:ln w="25400">
            <a:solidFill>
              <a:srgbClr val="F6F52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821372BE-AB8D-2F44-ACFB-618CAE09A5A7}"/>
              </a:ext>
            </a:extLst>
          </p:cNvPr>
          <p:cNvCxnSpPr>
            <a:cxnSpLocks/>
          </p:cNvCxnSpPr>
          <p:nvPr/>
        </p:nvCxnSpPr>
        <p:spPr>
          <a:xfrm>
            <a:off x="11136032" y="2261274"/>
            <a:ext cx="0" cy="382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50">
            <a:extLst>
              <a:ext uri="{FF2B5EF4-FFF2-40B4-BE49-F238E27FC236}">
                <a16:creationId xmlns:a16="http://schemas.microsoft.com/office/drawing/2014/main" xmlns="" id="{CFF87D11-8F19-0948-B3D6-47CBF7166204}"/>
              </a:ext>
            </a:extLst>
          </p:cNvPr>
          <p:cNvCxnSpPr>
            <a:cxnSpLocks/>
          </p:cNvCxnSpPr>
          <p:nvPr/>
        </p:nvCxnSpPr>
        <p:spPr>
          <a:xfrm>
            <a:off x="1393020" y="5861730"/>
            <a:ext cx="9971798" cy="0"/>
          </a:xfrm>
          <a:prstGeom prst="line">
            <a:avLst/>
          </a:prstGeom>
          <a:ln w="28575" cap="rnd">
            <a:solidFill>
              <a:srgbClr val="6D6E71"/>
            </a:solidFill>
            <a:prstDash val="solid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50">
            <a:extLst>
              <a:ext uri="{FF2B5EF4-FFF2-40B4-BE49-F238E27FC236}">
                <a16:creationId xmlns:a16="http://schemas.microsoft.com/office/drawing/2014/main" xmlns="" id="{2F284319-D147-1C46-88F9-8547B1502B8C}"/>
              </a:ext>
            </a:extLst>
          </p:cNvPr>
          <p:cNvCxnSpPr>
            <a:cxnSpLocks/>
          </p:cNvCxnSpPr>
          <p:nvPr/>
        </p:nvCxnSpPr>
        <p:spPr>
          <a:xfrm flipV="1">
            <a:off x="1393020" y="2036794"/>
            <a:ext cx="0" cy="3824936"/>
          </a:xfrm>
          <a:prstGeom prst="line">
            <a:avLst/>
          </a:prstGeom>
          <a:ln w="28575" cap="rnd">
            <a:solidFill>
              <a:srgbClr val="6D6E71"/>
            </a:solidFill>
            <a:prstDash val="solid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623E1706-81F3-1F4D-BDFD-A9221B137A3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00" y="2856271"/>
            <a:ext cx="270000" cy="270000"/>
          </a:xfrm>
          <a:prstGeom prst="rect">
            <a:avLst/>
          </a:prstGeom>
          <a:noFill/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1D306E69-3653-8543-A09A-335A263C8E5C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99" y="2369239"/>
            <a:ext cx="270000" cy="270000"/>
          </a:xfrm>
          <a:prstGeom prst="rect">
            <a:avLst/>
          </a:prstGeom>
          <a:noFill/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4F50E410-79FB-F944-AF33-E15644D0D632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00" y="3366246"/>
            <a:ext cx="270000" cy="270000"/>
          </a:xfrm>
          <a:prstGeom prst="rect">
            <a:avLst/>
          </a:prstGeom>
          <a:noFill/>
        </p:spPr>
      </p:pic>
      <p:sp>
        <p:nvSpPr>
          <p:cNvPr id="106" name="Скругленный прямоугольник 32">
            <a:extLst>
              <a:ext uri="{FF2B5EF4-FFF2-40B4-BE49-F238E27FC236}">
                <a16:creationId xmlns:a16="http://schemas.microsoft.com/office/drawing/2014/main" xmlns="" id="{DB5C75E0-7C84-0540-93DB-C166F3B3F442}"/>
              </a:ext>
            </a:extLst>
          </p:cNvPr>
          <p:cNvSpPr/>
          <p:nvPr/>
        </p:nvSpPr>
        <p:spPr>
          <a:xfrm>
            <a:off x="3700806" y="2333841"/>
            <a:ext cx="5054262" cy="197250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Подготовка и обкатка решений: </a:t>
            </a:r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Розничное звено</a:t>
            </a:r>
          </a:p>
        </p:txBody>
      </p:sp>
      <p:sp>
        <p:nvSpPr>
          <p:cNvPr id="107" name="Скругленный прямоугольник 131">
            <a:extLst>
              <a:ext uri="{FF2B5EF4-FFF2-40B4-BE49-F238E27FC236}">
                <a16:creationId xmlns:a16="http://schemas.microsoft.com/office/drawing/2014/main" xmlns="" id="{41573C13-2238-8C4E-B831-F6EBFF1DDE08}"/>
              </a:ext>
            </a:extLst>
          </p:cNvPr>
          <p:cNvSpPr/>
          <p:nvPr/>
        </p:nvSpPr>
        <p:spPr>
          <a:xfrm>
            <a:off x="6859929" y="6133302"/>
            <a:ext cx="4271828" cy="1134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2022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Скругленный прямоугольник 131">
            <a:extLst>
              <a:ext uri="{FF2B5EF4-FFF2-40B4-BE49-F238E27FC236}">
                <a16:creationId xmlns:a16="http://schemas.microsoft.com/office/drawing/2014/main" xmlns="" id="{9BD175DD-96BF-EE4E-B6A3-0FC82B117825}"/>
              </a:ext>
            </a:extLst>
          </p:cNvPr>
          <p:cNvSpPr/>
          <p:nvPr/>
        </p:nvSpPr>
        <p:spPr>
          <a:xfrm>
            <a:off x="2601996" y="6133302"/>
            <a:ext cx="4257934" cy="1134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880044D3-6E19-B449-BD10-58BC2E22CDD8}"/>
              </a:ext>
            </a:extLst>
          </p:cNvPr>
          <p:cNvSpPr/>
          <p:nvPr/>
        </p:nvSpPr>
        <p:spPr>
          <a:xfrm>
            <a:off x="4055193" y="1503157"/>
            <a:ext cx="1961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Начало: 01 апреля 2021</a:t>
            </a:r>
          </a:p>
          <a:p>
            <a:r>
              <a:rPr lang="ru-RU" sz="9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Окончание: 31 августа 22</a:t>
            </a:r>
            <a:endParaRPr lang="x-none" sz="9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157C3D49-04DE-4547-8C66-DD4F76197225}"/>
              </a:ext>
            </a:extLst>
          </p:cNvPr>
          <p:cNvSpPr/>
          <p:nvPr/>
        </p:nvSpPr>
        <p:spPr>
          <a:xfrm>
            <a:off x="7460186" y="1481578"/>
            <a:ext cx="1420493" cy="405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Т</a:t>
            </a:r>
            <a:r>
              <a:rPr lang="ru-RU" sz="750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0</a:t>
            </a:r>
            <a:r>
              <a:rPr lang="en-US" sz="750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 </a:t>
            </a:r>
            <a:r>
              <a:rPr lang="en-US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 - </a:t>
            </a:r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дата старта эксперимента 01.04.2021</a:t>
            </a:r>
            <a:endParaRPr lang="en-US" sz="750" b="1" i="1" kern="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0CD430CE-D4CC-A043-B602-43E7202ED712}"/>
              </a:ext>
            </a:extLst>
          </p:cNvPr>
          <p:cNvSpPr txBox="1"/>
          <p:nvPr/>
        </p:nvSpPr>
        <p:spPr>
          <a:xfrm>
            <a:off x="6210394" y="1481578"/>
            <a:ext cx="142049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Т</a:t>
            </a:r>
            <a:r>
              <a:rPr lang="ru-RU" sz="750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-1</a:t>
            </a:r>
            <a:r>
              <a:rPr lang="en-US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 - </a:t>
            </a:r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дата поручения №1648</a:t>
            </a:r>
          </a:p>
          <a:p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10.10.2021</a:t>
            </a:r>
            <a:endParaRPr lang="ru-RU" sz="7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Rectangle 2">
            <a:extLst>
              <a:ext uri="{FF2B5EF4-FFF2-40B4-BE49-F238E27FC236}">
                <a16:creationId xmlns:a16="http://schemas.microsoft.com/office/drawing/2014/main" xmlns="" id="{C19D19DA-8C19-0940-A969-49030120C8BE}"/>
              </a:ext>
            </a:extLst>
          </p:cNvPr>
          <p:cNvSpPr/>
          <p:nvPr/>
        </p:nvSpPr>
        <p:spPr>
          <a:xfrm>
            <a:off x="8755081" y="1481578"/>
            <a:ext cx="1420493" cy="405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Т</a:t>
            </a:r>
            <a:r>
              <a:rPr lang="en-US" sz="750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1 </a:t>
            </a:r>
            <a:r>
              <a:rPr lang="en-US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 - </a:t>
            </a:r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дата согласования МР до 30.06.2021</a:t>
            </a:r>
            <a:endParaRPr lang="en-US" sz="750" b="1" i="1" kern="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xmlns="" id="{860C01D9-FAC3-FB4D-B1B7-8BE0A16F3D5C}"/>
              </a:ext>
            </a:extLst>
          </p:cNvPr>
          <p:cNvSpPr/>
          <p:nvPr/>
        </p:nvSpPr>
        <p:spPr>
          <a:xfrm>
            <a:off x="10118482" y="1481578"/>
            <a:ext cx="1557518" cy="405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Т</a:t>
            </a:r>
            <a:r>
              <a:rPr lang="en-US" sz="750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2</a:t>
            </a:r>
            <a:r>
              <a:rPr lang="en-US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 - </a:t>
            </a:r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дата окончания эксперимента 3</a:t>
            </a:r>
            <a:r>
              <a:rPr lang="en-US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1</a:t>
            </a:r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.0</a:t>
            </a:r>
            <a:r>
              <a:rPr lang="en-US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8</a:t>
            </a:r>
            <a:r>
              <a:rPr lang="ru-RU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.202</a:t>
            </a:r>
            <a:r>
              <a:rPr lang="en-US" sz="750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2</a:t>
            </a:r>
          </a:p>
        </p:txBody>
      </p:sp>
      <p:cxnSp>
        <p:nvCxnSpPr>
          <p:cNvPr id="114" name="Прямая соединительная линия 35">
            <a:extLst>
              <a:ext uri="{FF2B5EF4-FFF2-40B4-BE49-F238E27FC236}">
                <a16:creationId xmlns:a16="http://schemas.microsoft.com/office/drawing/2014/main" xmlns="" id="{A067A5BE-4F72-A041-B08A-5818B6064713}"/>
              </a:ext>
            </a:extLst>
          </p:cNvPr>
          <p:cNvCxnSpPr>
            <a:cxnSpLocks/>
          </p:cNvCxnSpPr>
          <p:nvPr/>
        </p:nvCxnSpPr>
        <p:spPr>
          <a:xfrm flipV="1">
            <a:off x="6202369" y="1481578"/>
            <a:ext cx="0" cy="456496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Прямая соединительная линия 35">
            <a:extLst>
              <a:ext uri="{FF2B5EF4-FFF2-40B4-BE49-F238E27FC236}">
                <a16:creationId xmlns:a16="http://schemas.microsoft.com/office/drawing/2014/main" xmlns="" id="{50492CD9-7A3D-7D42-8E53-44FDE7988EE3}"/>
              </a:ext>
            </a:extLst>
          </p:cNvPr>
          <p:cNvCxnSpPr>
            <a:cxnSpLocks/>
          </p:cNvCxnSpPr>
          <p:nvPr/>
        </p:nvCxnSpPr>
        <p:spPr>
          <a:xfrm flipV="1">
            <a:off x="7492591" y="1481578"/>
            <a:ext cx="0" cy="456496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Прямая соединительная линия 35">
            <a:extLst>
              <a:ext uri="{FF2B5EF4-FFF2-40B4-BE49-F238E27FC236}">
                <a16:creationId xmlns:a16="http://schemas.microsoft.com/office/drawing/2014/main" xmlns="" id="{EADF2A52-2858-594C-91B4-4642F4369B7F}"/>
              </a:ext>
            </a:extLst>
          </p:cNvPr>
          <p:cNvCxnSpPr>
            <a:cxnSpLocks/>
          </p:cNvCxnSpPr>
          <p:nvPr/>
        </p:nvCxnSpPr>
        <p:spPr>
          <a:xfrm flipV="1">
            <a:off x="8782810" y="1481578"/>
            <a:ext cx="0" cy="456496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Прямая соединительная линия 35">
            <a:extLst>
              <a:ext uri="{FF2B5EF4-FFF2-40B4-BE49-F238E27FC236}">
                <a16:creationId xmlns:a16="http://schemas.microsoft.com/office/drawing/2014/main" xmlns="" id="{51F44B16-137E-3E4B-9E08-1A39733072E4}"/>
              </a:ext>
            </a:extLst>
          </p:cNvPr>
          <p:cNvCxnSpPr>
            <a:cxnSpLocks/>
          </p:cNvCxnSpPr>
          <p:nvPr/>
        </p:nvCxnSpPr>
        <p:spPr>
          <a:xfrm flipV="1">
            <a:off x="10152958" y="1481578"/>
            <a:ext cx="0" cy="456496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8" name="Прямоугольник 33">
            <a:extLst>
              <a:ext uri="{FF2B5EF4-FFF2-40B4-BE49-F238E27FC236}">
                <a16:creationId xmlns:a16="http://schemas.microsoft.com/office/drawing/2014/main" xmlns="" id="{020B70FB-AE99-7046-93AC-E7A76E829112}"/>
              </a:ext>
            </a:extLst>
          </p:cNvPr>
          <p:cNvSpPr/>
          <p:nvPr/>
        </p:nvSpPr>
        <p:spPr>
          <a:xfrm>
            <a:off x="898551" y="3358566"/>
            <a:ext cx="1065370" cy="28536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Эксперимент: производство</a:t>
            </a:r>
            <a:endParaRPr lang="en-US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Прямоугольник 31">
            <a:extLst>
              <a:ext uri="{FF2B5EF4-FFF2-40B4-BE49-F238E27FC236}">
                <a16:creationId xmlns:a16="http://schemas.microsoft.com/office/drawing/2014/main" xmlns="" id="{CCEAE6EB-4CB3-A945-9504-0CF28E149E8C}"/>
              </a:ext>
            </a:extLst>
          </p:cNvPr>
          <p:cNvSpPr/>
          <p:nvPr/>
        </p:nvSpPr>
        <p:spPr>
          <a:xfrm>
            <a:off x="898551" y="2419268"/>
            <a:ext cx="1065370" cy="169944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ККТ/Розница</a:t>
            </a:r>
            <a:endParaRPr lang="en-US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Прямоугольник 51">
            <a:extLst>
              <a:ext uri="{FF2B5EF4-FFF2-40B4-BE49-F238E27FC236}">
                <a16:creationId xmlns:a16="http://schemas.microsoft.com/office/drawing/2014/main" xmlns="" id="{7B2BB1D3-A9BD-F642-9BD8-8BAE829E1702}"/>
              </a:ext>
            </a:extLst>
          </p:cNvPr>
          <p:cNvSpPr/>
          <p:nvPr/>
        </p:nvSpPr>
        <p:spPr>
          <a:xfrm>
            <a:off x="898551" y="2848591"/>
            <a:ext cx="1065370" cy="28536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Эксперимент:</a:t>
            </a:r>
          </a:p>
          <a:p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</a:t>
            </a:r>
            <a:endParaRPr lang="en-US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1" name="Прямоугольник 33">
            <a:extLst>
              <a:ext uri="{FF2B5EF4-FFF2-40B4-BE49-F238E27FC236}">
                <a16:creationId xmlns:a16="http://schemas.microsoft.com/office/drawing/2014/main" xmlns="" id="{5B836808-F2AA-2244-9375-F752FA4D94D7}"/>
              </a:ext>
            </a:extLst>
          </p:cNvPr>
          <p:cNvSpPr/>
          <p:nvPr/>
        </p:nvSpPr>
        <p:spPr>
          <a:xfrm>
            <a:off x="898549" y="5369852"/>
            <a:ext cx="1183154" cy="28536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Параметры Эксперимента, отчеты</a:t>
            </a:r>
            <a:endParaRPr lang="en-US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Прямоугольник 33">
            <a:extLst>
              <a:ext uri="{FF2B5EF4-FFF2-40B4-BE49-F238E27FC236}">
                <a16:creationId xmlns:a16="http://schemas.microsoft.com/office/drawing/2014/main" xmlns="" id="{833B1983-EEC8-7540-8D2A-98E659E763AF}"/>
              </a:ext>
            </a:extLst>
          </p:cNvPr>
          <p:cNvSpPr/>
          <p:nvPr/>
        </p:nvSpPr>
        <p:spPr>
          <a:xfrm>
            <a:off x="898549" y="4462116"/>
            <a:ext cx="1308368" cy="28536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  обучение и продвижение</a:t>
            </a:r>
            <a:endParaRPr lang="en-US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Прямоугольник 33">
            <a:extLst>
              <a:ext uri="{FF2B5EF4-FFF2-40B4-BE49-F238E27FC236}">
                <a16:creationId xmlns:a16="http://schemas.microsoft.com/office/drawing/2014/main" xmlns="" id="{759C86B7-D9DD-1940-9DA2-F593592F8873}"/>
              </a:ext>
            </a:extLst>
          </p:cNvPr>
          <p:cNvSpPr/>
          <p:nvPr/>
        </p:nvSpPr>
        <p:spPr>
          <a:xfrm>
            <a:off x="898551" y="3934680"/>
            <a:ext cx="1065370" cy="169944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Интеграция</a:t>
            </a:r>
            <a:endParaRPr lang="en-US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Прямоугольник 33">
            <a:extLst>
              <a:ext uri="{FF2B5EF4-FFF2-40B4-BE49-F238E27FC236}">
                <a16:creationId xmlns:a16="http://schemas.microsoft.com/office/drawing/2014/main" xmlns="" id="{01F6EA14-64CA-1345-B34A-02775021748A}"/>
              </a:ext>
            </a:extLst>
          </p:cNvPr>
          <p:cNvSpPr/>
          <p:nvPr/>
        </p:nvSpPr>
        <p:spPr>
          <a:xfrm>
            <a:off x="898551" y="5008803"/>
            <a:ext cx="1065370" cy="169944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НПА</a:t>
            </a:r>
            <a:endParaRPr lang="en-US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DE3C0CD7-69FA-4245-8D91-0263CEADA2CB}"/>
              </a:ext>
            </a:extLst>
          </p:cNvPr>
          <p:cNvSpPr txBox="1"/>
          <p:nvPr/>
        </p:nvSpPr>
        <p:spPr>
          <a:xfrm>
            <a:off x="2601996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1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21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EAD5A4B-FEFE-E34A-A5F0-3093E06697CA}"/>
              </a:ext>
            </a:extLst>
          </p:cNvPr>
          <p:cNvSpPr txBox="1"/>
          <p:nvPr/>
        </p:nvSpPr>
        <p:spPr>
          <a:xfrm>
            <a:off x="1544328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4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0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B7BD23C-AC19-894A-A17A-C8467A662F22}"/>
              </a:ext>
            </a:extLst>
          </p:cNvPr>
          <p:cNvSpPr txBox="1"/>
          <p:nvPr/>
        </p:nvSpPr>
        <p:spPr>
          <a:xfrm>
            <a:off x="4758474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3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21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7017C39D-50CC-7046-AAD1-DC5A7E751AA0}"/>
              </a:ext>
            </a:extLst>
          </p:cNvPr>
          <p:cNvSpPr txBox="1"/>
          <p:nvPr/>
        </p:nvSpPr>
        <p:spPr>
          <a:xfrm>
            <a:off x="3700806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21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4A639A08-910E-1544-9EC9-A0B0BFE22F91}"/>
              </a:ext>
            </a:extLst>
          </p:cNvPr>
          <p:cNvSpPr txBox="1"/>
          <p:nvPr/>
        </p:nvSpPr>
        <p:spPr>
          <a:xfrm>
            <a:off x="6859936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1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22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B59B769B-3221-814F-84E7-3495E043C950}"/>
              </a:ext>
            </a:extLst>
          </p:cNvPr>
          <p:cNvSpPr txBox="1"/>
          <p:nvPr/>
        </p:nvSpPr>
        <p:spPr>
          <a:xfrm>
            <a:off x="5802268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4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21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537409C1-C979-444E-883B-9723424F3C91}"/>
              </a:ext>
            </a:extLst>
          </p:cNvPr>
          <p:cNvSpPr txBox="1"/>
          <p:nvPr/>
        </p:nvSpPr>
        <p:spPr>
          <a:xfrm>
            <a:off x="9016414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3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22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18FA2376-B5C0-9346-BEC0-E56C74FF928B}"/>
              </a:ext>
            </a:extLst>
          </p:cNvPr>
          <p:cNvSpPr txBox="1"/>
          <p:nvPr/>
        </p:nvSpPr>
        <p:spPr>
          <a:xfrm>
            <a:off x="7958747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22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F22C3F27-A9EB-E64F-B907-54B94EDE948F}"/>
              </a:ext>
            </a:extLst>
          </p:cNvPr>
          <p:cNvSpPr txBox="1"/>
          <p:nvPr/>
        </p:nvSpPr>
        <p:spPr>
          <a:xfrm>
            <a:off x="10074082" y="5869759"/>
            <a:ext cx="10576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4</a:t>
            </a:r>
            <a:r>
              <a:rPr lang="en-US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Q</a:t>
            </a:r>
            <a:r>
              <a:rPr lang="ru-RU" altLang="en-US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22</a:t>
            </a:r>
            <a:endParaRPr lang="ru-RU" sz="7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58D11DE7-22A5-154A-BF80-DA09EEE014D9}"/>
              </a:ext>
            </a:extLst>
          </p:cNvPr>
          <p:cNvGrpSpPr/>
          <p:nvPr/>
        </p:nvGrpSpPr>
        <p:grpSpPr>
          <a:xfrm>
            <a:off x="5279160" y="2536838"/>
            <a:ext cx="1847855" cy="215094"/>
            <a:chOff x="5354718" y="1556797"/>
            <a:chExt cx="1873231" cy="286791"/>
          </a:xfrm>
        </p:grpSpPr>
        <p:pic>
          <p:nvPicPr>
            <p:cNvPr id="135" name="Picture 33">
              <a:extLst>
                <a:ext uri="{FF2B5EF4-FFF2-40B4-BE49-F238E27FC236}">
                  <a16:creationId xmlns:a16="http://schemas.microsoft.com/office/drawing/2014/main" xmlns="" id="{0B572563-1D10-A447-AE7D-4A799B2FE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4718" y="1556797"/>
              <a:ext cx="281194" cy="281194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4FA86894-264C-1D48-8E8A-B250C65D9425}"/>
                </a:ext>
              </a:extLst>
            </p:cNvPr>
            <p:cNvSpPr txBox="1"/>
            <p:nvPr/>
          </p:nvSpPr>
          <p:spPr>
            <a:xfrm>
              <a:off x="5623255" y="1581978"/>
              <a:ext cx="160469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Партнерские релизы</a:t>
              </a:r>
              <a:endPara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B3704332-A90A-C24B-9530-5907802B289F}"/>
              </a:ext>
            </a:extLst>
          </p:cNvPr>
          <p:cNvCxnSpPr>
            <a:cxnSpLocks/>
          </p:cNvCxnSpPr>
          <p:nvPr/>
        </p:nvCxnSpPr>
        <p:spPr>
          <a:xfrm flipH="1">
            <a:off x="1393020" y="2747325"/>
            <a:ext cx="997179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Скругленный прямоугольник 32">
            <a:extLst>
              <a:ext uri="{FF2B5EF4-FFF2-40B4-BE49-F238E27FC236}">
                <a16:creationId xmlns:a16="http://schemas.microsoft.com/office/drawing/2014/main" xmlns="" id="{FC38799B-C15F-5D43-B2E3-C0A730B6DB7B}"/>
              </a:ext>
            </a:extLst>
          </p:cNvPr>
          <p:cNvSpPr/>
          <p:nvPr/>
        </p:nvSpPr>
        <p:spPr>
          <a:xfrm>
            <a:off x="5241434" y="2800384"/>
            <a:ext cx="3864977" cy="213854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Подготовка и обкатка решений: </a:t>
            </a:r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Оптовое звено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F7F378B8-F3D1-6D4E-971C-D4359F6C5ECF}"/>
              </a:ext>
            </a:extLst>
          </p:cNvPr>
          <p:cNvGrpSpPr/>
          <p:nvPr/>
        </p:nvGrpSpPr>
        <p:grpSpPr>
          <a:xfrm>
            <a:off x="5961440" y="3003381"/>
            <a:ext cx="1847855" cy="215094"/>
            <a:chOff x="5354718" y="1556797"/>
            <a:chExt cx="1873231" cy="286791"/>
          </a:xfrm>
        </p:grpSpPr>
        <p:pic>
          <p:nvPicPr>
            <p:cNvPr id="140" name="Picture 33">
              <a:extLst>
                <a:ext uri="{FF2B5EF4-FFF2-40B4-BE49-F238E27FC236}">
                  <a16:creationId xmlns:a16="http://schemas.microsoft.com/office/drawing/2014/main" xmlns="" id="{6A0900C9-3DB9-7543-AA65-34CF7277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4718" y="1556797"/>
              <a:ext cx="281194" cy="28119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7EEADF0A-D1C1-F041-9E4D-7EA024CF2A85}"/>
                </a:ext>
              </a:extLst>
            </p:cNvPr>
            <p:cNvSpPr txBox="1"/>
            <p:nvPr/>
          </p:nvSpPr>
          <p:spPr>
            <a:xfrm>
              <a:off x="5623255" y="1581978"/>
              <a:ext cx="160469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Партнерские релизы</a:t>
              </a:r>
              <a:endPara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2" name="Скругленный прямоугольник 32">
            <a:extLst>
              <a:ext uri="{FF2B5EF4-FFF2-40B4-BE49-F238E27FC236}">
                <a16:creationId xmlns:a16="http://schemas.microsoft.com/office/drawing/2014/main" xmlns="" id="{2DD8A4C8-33A3-9342-9AD1-58BBFC51E13A}"/>
              </a:ext>
            </a:extLst>
          </p:cNvPr>
          <p:cNvSpPr/>
          <p:nvPr/>
        </p:nvSpPr>
        <p:spPr>
          <a:xfrm>
            <a:off x="3699022" y="3287185"/>
            <a:ext cx="4950987" cy="213889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Подготовка и обкатка решений: </a:t>
            </a:r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Производство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41D96175-E9B6-6B4E-9B57-7FD01E392694}"/>
              </a:ext>
            </a:extLst>
          </p:cNvPr>
          <p:cNvCxnSpPr>
            <a:cxnSpLocks/>
          </p:cNvCxnSpPr>
          <p:nvPr/>
        </p:nvCxnSpPr>
        <p:spPr>
          <a:xfrm flipH="1">
            <a:off x="1393020" y="3224039"/>
            <a:ext cx="997179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32">
            <a:extLst>
              <a:ext uri="{FF2B5EF4-FFF2-40B4-BE49-F238E27FC236}">
                <a16:creationId xmlns:a16="http://schemas.microsoft.com/office/drawing/2014/main" xmlns="" id="{AF896A71-7902-0940-8BAE-88C42640A1DF}"/>
              </a:ext>
            </a:extLst>
          </p:cNvPr>
          <p:cNvSpPr/>
          <p:nvPr/>
        </p:nvSpPr>
        <p:spPr>
          <a:xfrm>
            <a:off x="2008844" y="3529725"/>
            <a:ext cx="3246967" cy="204013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ОКР: </a:t>
            </a:r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Производство</a:t>
            </a:r>
          </a:p>
        </p:txBody>
      </p:sp>
      <p:sp>
        <p:nvSpPr>
          <p:cNvPr id="145" name="Скругленный прямоугольник 32">
            <a:extLst>
              <a:ext uri="{FF2B5EF4-FFF2-40B4-BE49-F238E27FC236}">
                <a16:creationId xmlns:a16="http://schemas.microsoft.com/office/drawing/2014/main" xmlns="" id="{5DB54780-568A-CA44-8688-C9A64AEC44C5}"/>
              </a:ext>
            </a:extLst>
          </p:cNvPr>
          <p:cNvSpPr/>
          <p:nvPr/>
        </p:nvSpPr>
        <p:spPr>
          <a:xfrm>
            <a:off x="5286051" y="3529725"/>
            <a:ext cx="3165935" cy="202054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Частные ОКР: </a:t>
            </a:r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Производство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21ADD0B5-DEF8-8A43-A22F-200EDD4E255C}"/>
              </a:ext>
            </a:extLst>
          </p:cNvPr>
          <p:cNvCxnSpPr>
            <a:cxnSpLocks/>
          </p:cNvCxnSpPr>
          <p:nvPr/>
        </p:nvCxnSpPr>
        <p:spPr>
          <a:xfrm flipH="1">
            <a:off x="1393020" y="3784387"/>
            <a:ext cx="997179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Скругленный прямоугольник 32">
            <a:extLst>
              <a:ext uri="{FF2B5EF4-FFF2-40B4-BE49-F238E27FC236}">
                <a16:creationId xmlns:a16="http://schemas.microsoft.com/office/drawing/2014/main" xmlns="" id="{F29F567D-EAF0-3E40-A672-A9658ACBC39C}"/>
              </a:ext>
            </a:extLst>
          </p:cNvPr>
          <p:cNvSpPr/>
          <p:nvPr/>
        </p:nvSpPr>
        <p:spPr>
          <a:xfrm>
            <a:off x="3686813" y="3830808"/>
            <a:ext cx="2125938" cy="377685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128588" indent="-128588" defTabSz="685346" hangingPunct="0">
              <a:buBlip>
                <a:blip r:embed="rId6"/>
              </a:buBlip>
            </a:pPr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Рабочая группа и поддержка</a:t>
            </a:r>
          </a:p>
          <a:p>
            <a:pPr marL="128588" indent="-128588" defTabSz="685346" hangingPunct="0">
              <a:buBlip>
                <a:blip r:embed="rId6"/>
              </a:buBlip>
            </a:pPr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Схема интеграции</a:t>
            </a:r>
          </a:p>
          <a:p>
            <a:pPr marL="128588" indent="-128588" defTabSz="685346" hangingPunct="0">
              <a:buBlip>
                <a:blip r:embed="rId6"/>
              </a:buBlip>
            </a:pPr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План выполнения интеграции</a:t>
            </a:r>
          </a:p>
        </p:txBody>
      </p:sp>
      <p:sp>
        <p:nvSpPr>
          <p:cNvPr id="148" name="Скругленный прямоугольник 32">
            <a:extLst>
              <a:ext uri="{FF2B5EF4-FFF2-40B4-BE49-F238E27FC236}">
                <a16:creationId xmlns:a16="http://schemas.microsoft.com/office/drawing/2014/main" xmlns="" id="{9D91A45B-CB7D-5440-8DC8-42E97D4FFADF}"/>
              </a:ext>
            </a:extLst>
          </p:cNvPr>
          <p:cNvSpPr/>
          <p:nvPr/>
        </p:nvSpPr>
        <p:spPr>
          <a:xfrm>
            <a:off x="5869800" y="3830808"/>
            <a:ext cx="4194661" cy="377685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Разработка и Тестирование механизмов интеграции ЕГАИС</a:t>
            </a:r>
            <a:endParaRPr lang="ru-RU" sz="750" kern="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27191B34-EAB8-2042-9E71-F3CC619A835F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00" y="3884651"/>
            <a:ext cx="270000" cy="270000"/>
          </a:xfrm>
          <a:prstGeom prst="rect">
            <a:avLst/>
          </a:prstGeom>
          <a:noFill/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FA839D9B-84D6-C944-B07E-CF81C5E53A22}"/>
              </a:ext>
            </a:extLst>
          </p:cNvPr>
          <p:cNvCxnSpPr>
            <a:cxnSpLocks/>
          </p:cNvCxnSpPr>
          <p:nvPr/>
        </p:nvCxnSpPr>
        <p:spPr>
          <a:xfrm flipH="1">
            <a:off x="1393020" y="4261102"/>
            <a:ext cx="997179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Скругленный прямоугольник 32">
            <a:extLst>
              <a:ext uri="{FF2B5EF4-FFF2-40B4-BE49-F238E27FC236}">
                <a16:creationId xmlns:a16="http://schemas.microsoft.com/office/drawing/2014/main" xmlns="" id="{9CC86890-1556-A74A-922C-E789BFFE1EB1}"/>
              </a:ext>
            </a:extLst>
          </p:cNvPr>
          <p:cNvSpPr/>
          <p:nvPr/>
        </p:nvSpPr>
        <p:spPr>
          <a:xfrm>
            <a:off x="3699020" y="4307524"/>
            <a:ext cx="6375070" cy="172106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altLang="en-US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Обучение</a:t>
            </a:r>
          </a:p>
        </p:txBody>
      </p:sp>
      <p:sp>
        <p:nvSpPr>
          <p:cNvPr id="152" name="Скругленный прямоугольник 32">
            <a:extLst>
              <a:ext uri="{FF2B5EF4-FFF2-40B4-BE49-F238E27FC236}">
                <a16:creationId xmlns:a16="http://schemas.microsoft.com/office/drawing/2014/main" xmlns="" id="{842780D9-26FE-DE41-A989-41201605C42D}"/>
              </a:ext>
            </a:extLst>
          </p:cNvPr>
          <p:cNvSpPr/>
          <p:nvPr/>
        </p:nvSpPr>
        <p:spPr>
          <a:xfrm>
            <a:off x="3699020" y="4508246"/>
            <a:ext cx="6374534" cy="172106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altLang="en-US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Тематические РГ</a:t>
            </a:r>
          </a:p>
        </p:txBody>
      </p:sp>
      <p:sp>
        <p:nvSpPr>
          <p:cNvPr id="153" name="Скругленный прямоугольник 32">
            <a:extLst>
              <a:ext uri="{FF2B5EF4-FFF2-40B4-BE49-F238E27FC236}">
                <a16:creationId xmlns:a16="http://schemas.microsoft.com/office/drawing/2014/main" xmlns="" id="{8A89FE86-3A9D-FB4A-A592-62932B870CB0}"/>
              </a:ext>
            </a:extLst>
          </p:cNvPr>
          <p:cNvSpPr/>
          <p:nvPr/>
        </p:nvSpPr>
        <p:spPr>
          <a:xfrm>
            <a:off x="3699020" y="4708968"/>
            <a:ext cx="6374534" cy="172106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Партнерские семинары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77FE15C6-B0DC-D744-847C-D3691A2EE487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00" y="4464333"/>
            <a:ext cx="270000" cy="270000"/>
          </a:xfrm>
          <a:prstGeom prst="rect">
            <a:avLst/>
          </a:prstGeom>
          <a:noFill/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76F5B49B-90F6-0E4D-9F47-696D76874287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00" y="4958774"/>
            <a:ext cx="270000" cy="270000"/>
          </a:xfrm>
          <a:prstGeom prst="rect">
            <a:avLst/>
          </a:prstGeom>
          <a:noFill/>
        </p:spPr>
      </p:pic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2D3BBA3C-F349-3644-95EA-198EEE911923}"/>
              </a:ext>
            </a:extLst>
          </p:cNvPr>
          <p:cNvCxnSpPr>
            <a:cxnSpLocks/>
          </p:cNvCxnSpPr>
          <p:nvPr/>
        </p:nvCxnSpPr>
        <p:spPr>
          <a:xfrm flipH="1">
            <a:off x="1393020" y="4916422"/>
            <a:ext cx="997179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Скругленный прямоугольник 32">
            <a:extLst>
              <a:ext uri="{FF2B5EF4-FFF2-40B4-BE49-F238E27FC236}">
                <a16:creationId xmlns:a16="http://schemas.microsoft.com/office/drawing/2014/main" xmlns="" id="{9D7DAC89-7EB0-D748-A5D2-E177E9A11160}"/>
              </a:ext>
            </a:extLst>
          </p:cNvPr>
          <p:cNvSpPr/>
          <p:nvPr/>
        </p:nvSpPr>
        <p:spPr>
          <a:xfrm>
            <a:off x="2377826" y="4964340"/>
            <a:ext cx="1749627" cy="258869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altLang="en-US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Формирование проектов МР и ПГ</a:t>
            </a:r>
          </a:p>
        </p:txBody>
      </p:sp>
      <p:sp>
        <p:nvSpPr>
          <p:cNvPr id="158" name="Скругленный прямоугольник 32">
            <a:extLst>
              <a:ext uri="{FF2B5EF4-FFF2-40B4-BE49-F238E27FC236}">
                <a16:creationId xmlns:a16="http://schemas.microsoft.com/office/drawing/2014/main" xmlns="" id="{514BD7D6-D22F-9D41-A248-A9AADE186889}"/>
              </a:ext>
            </a:extLst>
          </p:cNvPr>
          <p:cNvSpPr/>
          <p:nvPr/>
        </p:nvSpPr>
        <p:spPr>
          <a:xfrm>
            <a:off x="4150425" y="4964340"/>
            <a:ext cx="1071564" cy="258869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altLang="en-US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Согласование МР и ПГ</a:t>
            </a:r>
          </a:p>
        </p:txBody>
      </p:sp>
      <p:sp>
        <p:nvSpPr>
          <p:cNvPr id="159" name="Скругленный прямоугольник 32">
            <a:extLst>
              <a:ext uri="{FF2B5EF4-FFF2-40B4-BE49-F238E27FC236}">
                <a16:creationId xmlns:a16="http://schemas.microsoft.com/office/drawing/2014/main" xmlns="" id="{2EAF75BC-A54D-9C4B-8D7F-452B33E8828B}"/>
              </a:ext>
            </a:extLst>
          </p:cNvPr>
          <p:cNvSpPr/>
          <p:nvPr/>
        </p:nvSpPr>
        <p:spPr>
          <a:xfrm>
            <a:off x="5334479" y="4942860"/>
            <a:ext cx="4784003" cy="280350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altLang="en-US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Разработка проектов правок в НПА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C4440BCD-EC26-004A-BD0A-BC06B7894A20}"/>
              </a:ext>
            </a:extLst>
          </p:cNvPr>
          <p:cNvCxnSpPr>
            <a:cxnSpLocks/>
          </p:cNvCxnSpPr>
          <p:nvPr/>
        </p:nvCxnSpPr>
        <p:spPr>
          <a:xfrm flipH="1">
            <a:off x="1393020" y="5259322"/>
            <a:ext cx="997179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Скругленный прямоугольник 32">
            <a:extLst>
              <a:ext uri="{FF2B5EF4-FFF2-40B4-BE49-F238E27FC236}">
                <a16:creationId xmlns:a16="http://schemas.microsoft.com/office/drawing/2014/main" xmlns="" id="{A2F83A64-6668-AB45-9091-B533B645887E}"/>
              </a:ext>
            </a:extLst>
          </p:cNvPr>
          <p:cNvSpPr/>
          <p:nvPr/>
        </p:nvSpPr>
        <p:spPr>
          <a:xfrm>
            <a:off x="2674867" y="5300031"/>
            <a:ext cx="2037675" cy="425003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altLang="en-US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Критерии эксперимента и другие согласительные документы</a:t>
            </a:r>
          </a:p>
        </p:txBody>
      </p:sp>
      <p:sp>
        <p:nvSpPr>
          <p:cNvPr id="162" name="Скругленный прямоугольник 32">
            <a:extLst>
              <a:ext uri="{FF2B5EF4-FFF2-40B4-BE49-F238E27FC236}">
                <a16:creationId xmlns:a16="http://schemas.microsoft.com/office/drawing/2014/main" xmlns="" id="{BBA3A4E4-0802-EE4B-8B78-533F1799F4AF}"/>
              </a:ext>
            </a:extLst>
          </p:cNvPr>
          <p:cNvSpPr/>
          <p:nvPr/>
        </p:nvSpPr>
        <p:spPr>
          <a:xfrm>
            <a:off x="7930963" y="5300030"/>
            <a:ext cx="2133499" cy="258869"/>
          </a:xfrm>
          <a:prstGeom prst="roundRect">
            <a:avLst>
              <a:gd name="adj" fmla="val 10718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defTabSz="685346" hangingPunct="0"/>
            <a:r>
              <a:rPr lang="ru-RU" altLang="en-US" sz="750" kern="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lt"/>
              </a:rPr>
              <a:t>Обсуждение ДК маркировки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42FC491A-CABD-6149-B4AB-536B23FA7B95}"/>
              </a:ext>
            </a:extLst>
          </p:cNvPr>
          <p:cNvGrpSpPr/>
          <p:nvPr/>
        </p:nvGrpSpPr>
        <p:grpSpPr>
          <a:xfrm>
            <a:off x="6699198" y="5475790"/>
            <a:ext cx="1321164" cy="318968"/>
            <a:chOff x="6787031" y="5901873"/>
            <a:chExt cx="1339306" cy="425289"/>
          </a:xfrm>
          <a:solidFill>
            <a:schemeClr val="bg1"/>
          </a:solidFill>
        </p:grpSpPr>
        <p:pic>
          <p:nvPicPr>
            <p:cNvPr id="164" name="Picture 33">
              <a:extLst>
                <a:ext uri="{FF2B5EF4-FFF2-40B4-BE49-F238E27FC236}">
                  <a16:creationId xmlns:a16="http://schemas.microsoft.com/office/drawing/2014/main" xmlns="" id="{E0440495-3AAE-9343-9A2E-D39201CA4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7031" y="5901873"/>
              <a:ext cx="281194" cy="281194"/>
            </a:xfrm>
            <a:prstGeom prst="rect">
              <a:avLst/>
            </a:prstGeom>
            <a:grpFill/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015EC524-EF3A-0843-9F38-B2E3DD0A2E71}"/>
                </a:ext>
              </a:extLst>
            </p:cNvPr>
            <p:cNvSpPr txBox="1"/>
            <p:nvPr/>
          </p:nvSpPr>
          <p:spPr>
            <a:xfrm>
              <a:off x="7055570" y="5927054"/>
              <a:ext cx="1070767" cy="40010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6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24.12.21  Доклад</a:t>
              </a:r>
              <a:endParaRPr 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97C23E69-84F4-6D4A-A342-388D94AC1E85}"/>
              </a:ext>
            </a:extLst>
          </p:cNvPr>
          <p:cNvGrpSpPr/>
          <p:nvPr/>
        </p:nvGrpSpPr>
        <p:grpSpPr>
          <a:xfrm>
            <a:off x="8372634" y="5601798"/>
            <a:ext cx="1388155" cy="215094"/>
            <a:chOff x="8483686" y="5889689"/>
            <a:chExt cx="1407217" cy="286791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84B127A9-623A-C34D-AA91-2F8B4EB684AA}"/>
                </a:ext>
              </a:extLst>
            </p:cNvPr>
            <p:cNvSpPr txBox="1"/>
            <p:nvPr/>
          </p:nvSpPr>
          <p:spPr>
            <a:xfrm>
              <a:off x="8710142" y="5914870"/>
              <a:ext cx="118076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29.04.22 Доклад</a:t>
              </a:r>
              <a:endParaRPr 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68" name="Picture 33">
              <a:extLst>
                <a:ext uri="{FF2B5EF4-FFF2-40B4-BE49-F238E27FC236}">
                  <a16:creationId xmlns:a16="http://schemas.microsoft.com/office/drawing/2014/main" xmlns="" id="{7AB67CF1-87B1-2B4D-9C30-77A02F49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83686" y="5889689"/>
              <a:ext cx="281194" cy="281194"/>
            </a:xfrm>
            <a:prstGeom prst="rect">
              <a:avLst/>
            </a:prstGeom>
          </p:spPr>
        </p:pic>
      </p:grpSp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83EC1681-B1E2-BE4D-97AC-B025CAA99C4F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00" y="5377532"/>
            <a:ext cx="270000" cy="270000"/>
          </a:xfrm>
          <a:prstGeom prst="rect">
            <a:avLst/>
          </a:prstGeom>
          <a:noFill/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2EDDC016-0F82-D044-B608-87000BF48E5F}"/>
              </a:ext>
            </a:extLst>
          </p:cNvPr>
          <p:cNvCxnSpPr>
            <a:cxnSpLocks/>
          </p:cNvCxnSpPr>
          <p:nvPr/>
        </p:nvCxnSpPr>
        <p:spPr>
          <a:xfrm flipH="1">
            <a:off x="1393020" y="2283946"/>
            <a:ext cx="997179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Скругленный прямоугольник 8">
            <a:extLst>
              <a:ext uri="{FF2B5EF4-FFF2-40B4-BE49-F238E27FC236}">
                <a16:creationId xmlns:a16="http://schemas.microsoft.com/office/drawing/2014/main" xmlns="" id="{F2662808-992E-BB42-9F54-8118B8E4AD73}"/>
              </a:ext>
            </a:extLst>
          </p:cNvPr>
          <p:cNvSpPr/>
          <p:nvPr/>
        </p:nvSpPr>
        <p:spPr>
          <a:xfrm>
            <a:off x="3500279" y="2027526"/>
            <a:ext cx="355123" cy="27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1125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Т</a:t>
            </a:r>
            <a:r>
              <a:rPr lang="ru-RU" sz="1125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0</a:t>
            </a:r>
            <a:endParaRPr lang="ru-RU" sz="112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Скругленный прямоугольник 8">
            <a:extLst>
              <a:ext uri="{FF2B5EF4-FFF2-40B4-BE49-F238E27FC236}">
                <a16:creationId xmlns:a16="http://schemas.microsoft.com/office/drawing/2014/main" xmlns="" id="{EF4B0CA5-BB2E-694E-99B8-DED2EC67E384}"/>
              </a:ext>
            </a:extLst>
          </p:cNvPr>
          <p:cNvSpPr/>
          <p:nvPr/>
        </p:nvSpPr>
        <p:spPr>
          <a:xfrm>
            <a:off x="4534967" y="2027526"/>
            <a:ext cx="355123" cy="27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1125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Т</a:t>
            </a:r>
            <a:r>
              <a:rPr lang="en-US" sz="1125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1</a:t>
            </a:r>
            <a:endParaRPr lang="ru-RU" sz="112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3" name="Скругленный прямоугольник 8">
            <a:extLst>
              <a:ext uri="{FF2B5EF4-FFF2-40B4-BE49-F238E27FC236}">
                <a16:creationId xmlns:a16="http://schemas.microsoft.com/office/drawing/2014/main" xmlns="" id="{94BBE218-2521-1342-AD80-8596F90B287C}"/>
              </a:ext>
            </a:extLst>
          </p:cNvPr>
          <p:cNvSpPr/>
          <p:nvPr/>
        </p:nvSpPr>
        <p:spPr>
          <a:xfrm>
            <a:off x="9898290" y="2027526"/>
            <a:ext cx="355123" cy="27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1125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Т</a:t>
            </a:r>
            <a:r>
              <a:rPr lang="en-US" sz="1125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2</a:t>
            </a:r>
            <a:endParaRPr lang="ru-RU" sz="112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" name="Скругленный прямоугольник 131">
            <a:extLst>
              <a:ext uri="{FF2B5EF4-FFF2-40B4-BE49-F238E27FC236}">
                <a16:creationId xmlns:a16="http://schemas.microsoft.com/office/drawing/2014/main" xmlns="" id="{07850370-F3AF-4C49-A822-3B8641B468B5}"/>
              </a:ext>
            </a:extLst>
          </p:cNvPr>
          <p:cNvSpPr/>
          <p:nvPr/>
        </p:nvSpPr>
        <p:spPr>
          <a:xfrm>
            <a:off x="1393019" y="6133302"/>
            <a:ext cx="1208977" cy="1134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2020</a:t>
            </a:r>
          </a:p>
        </p:txBody>
      </p:sp>
      <p:sp>
        <p:nvSpPr>
          <p:cNvPr id="175" name="Скругленный прямоугольник 8">
            <a:extLst>
              <a:ext uri="{FF2B5EF4-FFF2-40B4-BE49-F238E27FC236}">
                <a16:creationId xmlns:a16="http://schemas.microsoft.com/office/drawing/2014/main" xmlns="" id="{B9D0ED7C-D38C-9A47-BC35-BC3FB34E952E}"/>
              </a:ext>
            </a:extLst>
          </p:cNvPr>
          <p:cNvSpPr/>
          <p:nvPr/>
        </p:nvSpPr>
        <p:spPr>
          <a:xfrm>
            <a:off x="1922445" y="2027526"/>
            <a:ext cx="355123" cy="27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1125" b="1" i="1" kern="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Т</a:t>
            </a:r>
            <a:r>
              <a:rPr lang="en-US" sz="1125" b="1" i="1" kern="0" baseline="-250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-1</a:t>
            </a:r>
            <a:endParaRPr lang="ru-RU" sz="112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6" name="Straight Connector 198">
            <a:extLst>
              <a:ext uri="{FF2B5EF4-FFF2-40B4-BE49-F238E27FC236}">
                <a16:creationId xmlns:a16="http://schemas.microsoft.com/office/drawing/2014/main" xmlns="" id="{4853BB3A-E259-7B48-BBA5-8C9E01989C0E}"/>
              </a:ext>
            </a:extLst>
          </p:cNvPr>
          <p:cNvCxnSpPr>
            <a:cxnSpLocks/>
          </p:cNvCxnSpPr>
          <p:nvPr/>
        </p:nvCxnSpPr>
        <p:spPr>
          <a:xfrm>
            <a:off x="5268460" y="2232657"/>
            <a:ext cx="0" cy="382176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2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xmlns="" id="{25556F82-032A-D84B-8B02-FE7AAEA448E5}"/>
              </a:ext>
            </a:extLst>
          </p:cNvPr>
          <p:cNvSpPr/>
          <p:nvPr/>
        </p:nvSpPr>
        <p:spPr>
          <a:xfrm>
            <a:off x="516000" y="359999"/>
            <a:ext cx="5580000" cy="90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Участие регионального бизнеса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эксперименте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48316B-4D0C-DC46-A71F-174F6739F3AF}"/>
              </a:ext>
            </a:extLst>
          </p:cNvPr>
          <p:cNvSpPr/>
          <p:nvPr/>
        </p:nvSpPr>
        <p:spPr>
          <a:xfrm>
            <a:off x="516000" y="1997839"/>
            <a:ext cx="55800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Blip>
                <a:blip r:embed="rId3"/>
              </a:buBlip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Крупные и средние производители</a:t>
            </a:r>
            <a:r>
              <a:rPr lang="en-US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комфортные сроки внедрения маркировки, отработка экспертных вопросов с участием Оператора </a:t>
            </a:r>
          </a:p>
          <a:p>
            <a:pPr marL="342900" indent="-342900">
              <a:spcAft>
                <a:spcPts val="1000"/>
              </a:spcAft>
              <a:buBlip>
                <a:blip r:embed="rId3"/>
              </a:buBlip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Небольшие производители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выбор оптимального типового решения</a:t>
            </a:r>
          </a:p>
          <a:p>
            <a:pPr marL="342900" indent="-342900">
              <a:spcAft>
                <a:spcPts val="1000"/>
              </a:spcAft>
              <a:buBlip>
                <a:blip r:embed="rId3"/>
              </a:buBlip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Оптовые компании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адаптация бизнес-процессов</a:t>
            </a:r>
          </a:p>
          <a:p>
            <a:pPr marL="342900" indent="-342900">
              <a:spcAft>
                <a:spcPts val="1000"/>
              </a:spcAft>
              <a:buBlip>
                <a:blip r:embed="rId3"/>
              </a:buBlip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Розничная торговля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расширение списка товарных групп, подлежащих маркировке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18F606-B07D-EF42-B193-D2FB4E9C2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998" y="0"/>
            <a:ext cx="5580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xmlns="" id="{25556F82-032A-D84B-8B02-FE7AAEA448E5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Чек-лист оценки готовности производителя к маркировке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A4F3C85-7A6A-4DA9-BA67-7BE7C0101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43990"/>
              </p:ext>
            </p:extLst>
          </p:nvPr>
        </p:nvGraphicFramePr>
        <p:xfrm>
          <a:off x="516000" y="1237957"/>
          <a:ext cx="11160000" cy="5400000"/>
        </p:xfrm>
        <a:graphic>
          <a:graphicData uri="http://schemas.openxmlformats.org/drawingml/2006/table">
            <a:tbl>
              <a:tblPr/>
              <a:tblGrid>
                <a:gridCol w="762424">
                  <a:extLst>
                    <a:ext uri="{9D8B030D-6E8A-4147-A177-3AD203B41FA5}">
                      <a16:colId xmlns:a16="http://schemas.microsoft.com/office/drawing/2014/main" xmlns="" val="2054920470"/>
                    </a:ext>
                  </a:extLst>
                </a:gridCol>
                <a:gridCol w="7387274">
                  <a:extLst>
                    <a:ext uri="{9D8B030D-6E8A-4147-A177-3AD203B41FA5}">
                      <a16:colId xmlns:a16="http://schemas.microsoft.com/office/drawing/2014/main" xmlns="" val="1013906308"/>
                    </a:ext>
                  </a:extLst>
                </a:gridCol>
                <a:gridCol w="3010302">
                  <a:extLst>
                    <a:ext uri="{9D8B030D-6E8A-4147-A177-3AD203B41FA5}">
                      <a16:colId xmlns:a16="http://schemas.microsoft.com/office/drawing/2014/main" xmlns="" val="15763764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№ П/П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СТАТУС (ВЫПОЛНЕНО/В РАБОТЕ)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59460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Определить срок оснащения участника оборота (от 4-9 мес., от 2-4 мес., от 1-2 мес.)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269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Подана заявка на участие в эксперимент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394017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Проведено обследование производственных линий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0566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Выбран системный интегратор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85784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Заключен договор на проведение эксперимента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2650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Проведены пуско-наладочные работы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08839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Проведен эксперимент по маркировке продукции, подписан отчет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8231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Подготовлен план оснащения всех линий для производства маркированной продукции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7862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Проведены тендерные процедуры по выбору системного интегратора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8578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Заключен контракт на оснащение всех производственных линий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861806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Оборудование поставлено, пусконаладочные работы проведены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03758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Доработаны ИТ-системы для работы с ГИС МТ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398519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Проведена опытно-промышленная эксплуатация комплексного решения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3906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Маркированная продукция выпускается в продуктивном режиме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6683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07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66C39542-6978-4C4F-9F87-3142F8D966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xmlns="" id="{25556F82-032A-D84B-8B02-FE7AAEA448E5}"/>
              </a:ext>
            </a:extLst>
          </p:cNvPr>
          <p:cNvSpPr/>
          <p:nvPr/>
        </p:nvSpPr>
        <p:spPr>
          <a:xfrm>
            <a:off x="516001" y="359999"/>
            <a:ext cx="4955410" cy="90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принять участие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эксперименте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823FB7-5B83-4DFF-B32F-3F6DDA57F5C7}"/>
              </a:ext>
            </a:extLst>
          </p:cNvPr>
          <p:cNvSpPr txBox="1"/>
          <p:nvPr/>
        </p:nvSpPr>
        <p:spPr>
          <a:xfrm>
            <a:off x="516001" y="1739114"/>
            <a:ext cx="49554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b="0" i="0" dirty="0">
                <a:solidFill>
                  <a:srgbClr val="6D6E7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вступления в рабочую группу и участия в эксперименте необходимо направить </a:t>
            </a:r>
            <a:r>
              <a:rPr lang="ru-RU" b="1" i="0" u="sng" dirty="0">
                <a:solidFill>
                  <a:srgbClr val="6D6E7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письмо-согласие</a:t>
            </a:r>
            <a:r>
              <a:rPr lang="ru-RU" b="0" i="0" dirty="0">
                <a:solidFill>
                  <a:srgbClr val="6D6E7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на бланке организации с указанием ответственного за маркировку лица и его контактных данных по адресу: </a:t>
            </a:r>
            <a:r>
              <a:rPr lang="ru-RU" b="1" i="0" u="none" strike="noStrike" dirty="0">
                <a:solidFill>
                  <a:srgbClr val="6D6E7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beer@crpt.ru</a:t>
            </a:r>
            <a:endParaRPr lang="ru-RU" b="1" i="0" dirty="0">
              <a:solidFill>
                <a:srgbClr val="6D6E7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 fontAlgn="base"/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0" i="0" dirty="0">
                <a:solidFill>
                  <a:srgbClr val="6D6E7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Зарегистрированные участники получат возможность участвовать в проектно-экспертных и рабочих группах, доступ к технической документации и личному кабинету участника, поддержку ЦРПТ по настройке процессов нанесения кодов на продукцию и других бизнес-процессов, предоставление любой информации о маркировке.</a:t>
            </a:r>
          </a:p>
        </p:txBody>
      </p:sp>
    </p:spTree>
    <p:extLst>
      <p:ext uri="{BB962C8B-B14F-4D97-AF65-F5344CB8AC3E}">
        <p14:creationId xmlns:p14="http://schemas.microsoft.com/office/powerpoint/2010/main" val="3586514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529</Words>
  <Application>Microsoft Office PowerPoint</Application>
  <PresentationFormat>Произвольный</PresentationFormat>
  <Paragraphs>137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Пива</dc:title>
  <dc:creator>Витров Ян</dc:creator>
  <cp:lastModifiedBy>Григоршева Людмила Борисовна</cp:lastModifiedBy>
  <cp:revision>14</cp:revision>
  <dcterms:created xsi:type="dcterms:W3CDTF">2021-08-10T07:36:26Z</dcterms:created>
  <dcterms:modified xsi:type="dcterms:W3CDTF">2021-08-23T09:55:39Z</dcterms:modified>
</cp:coreProperties>
</file>